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66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75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0693" y="1769540"/>
            <a:ext cx="9440034" cy="1828801"/>
          </a:xfrm>
        </p:spPr>
        <p:txBody>
          <a:bodyPr anchor="b">
            <a:normAutofit/>
          </a:bodyPr>
          <a:lstStyle>
            <a:lvl1pPr algn="ctr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0693" y="3598339"/>
            <a:ext cx="9440034" cy="1049867"/>
          </a:xfrm>
        </p:spPr>
        <p:txBody>
          <a:bodyPr anchor="t"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D9D6C-C98B-4B66-8559-C0A69475745F}" type="datetimeFigureOut">
              <a:rPr lang="ru-RU" smtClean="0"/>
              <a:t>20.03.2022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BE5EC-15E6-4D87-BB59-A9D9B96FAB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83075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Slate-V2-HD-pano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3883" y="547807"/>
            <a:ext cx="10141799" cy="381680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806" y="4565255"/>
            <a:ext cx="10355326" cy="543472"/>
          </a:xfrm>
        </p:spPr>
        <p:txBody>
          <a:bodyPr anchor="b">
            <a:normAutofit/>
          </a:bodyPr>
          <a:lstStyle>
            <a:lvl1pPr algn="ctr">
              <a:defRPr sz="2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69349" y="695009"/>
            <a:ext cx="9845346" cy="3525671"/>
          </a:xfr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5108728"/>
            <a:ext cx="10353762" cy="682472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D9D6C-C98B-4B66-8559-C0A69475745F}" type="datetimeFigureOut">
              <a:rPr lang="ru-RU" smtClean="0"/>
              <a:t>20.03.2022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BE5EC-15E6-4D87-BB59-A9D9B96FAB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74412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8437"/>
            <a:ext cx="10353762" cy="353434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4295180"/>
            <a:ext cx="10353763" cy="1501826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D9D6C-C98B-4B66-8559-C0A69475745F}" type="datetimeFigureOut">
              <a:rPr lang="ru-RU" smtClean="0"/>
              <a:t>20.03.2022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BE5EC-15E6-4D87-BB59-A9D9B96FAB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544223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32749"/>
          </a:xfrm>
        </p:spPr>
        <p:txBody>
          <a:bodyPr anchor="t">
            <a:normAutofit/>
          </a:bodyPr>
          <a:lstStyle>
            <a:lvl1pPr marL="0" indent="0" algn="r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4304353"/>
            <a:ext cx="10353763" cy="1489496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D9D6C-C98B-4B66-8559-C0A69475745F}" type="datetimeFigureOut">
              <a:rPr lang="ru-RU" smtClean="0"/>
              <a:t>20.03.2022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BE5EC-15E6-4D87-BB59-A9D9B96FAB32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990600" y="88479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504716" y="292825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09506898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2126942"/>
            <a:ext cx="10353763" cy="25118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84" y="4650556"/>
            <a:ext cx="10352199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D9D6C-C98B-4B66-8559-C0A69475745F}" type="datetimeFigureOut">
              <a:rPr lang="ru-RU" smtClean="0"/>
              <a:t>20.03.2022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BE5EC-15E6-4D87-BB59-A9D9B96FAB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5332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97045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95" y="1885950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95" y="2571750"/>
            <a:ext cx="3300984" cy="321945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6711" y="1885950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435" y="2571750"/>
            <a:ext cx="3300984" cy="321945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66572" y="1885950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66572" y="2571750"/>
            <a:ext cx="3300984" cy="321945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D9D6C-C98B-4B66-8559-C0A69475745F}" type="datetimeFigureOut">
              <a:rPr lang="ru-RU" smtClean="0"/>
              <a:t>20.03.2022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BE5EC-15E6-4D87-BB59-A9D9B96FAB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384986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late-V2-HD-3col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7962" y="1818214"/>
            <a:ext cx="3339972" cy="1847851"/>
          </a:xfrm>
          <a:prstGeom prst="rect">
            <a:avLst/>
          </a:prstGeom>
        </p:spPr>
      </p:pic>
      <p:pic>
        <p:nvPicPr>
          <p:cNvPr id="36" name="Picture 35" descr="Slate-V2-HD-3col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3800" y="1818214"/>
            <a:ext cx="3339972" cy="1847851"/>
          </a:xfrm>
          <a:prstGeom prst="rect">
            <a:avLst/>
          </a:prstGeom>
        </p:spPr>
      </p:pic>
      <p:pic>
        <p:nvPicPr>
          <p:cNvPr id="37" name="Picture 36" descr="Slate-V2-HD-3col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6051" y="1818214"/>
            <a:ext cx="3339972" cy="1847851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94" y="609600"/>
            <a:ext cx="10353763" cy="97045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95" y="3904106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018102" y="1938918"/>
            <a:ext cx="3092368" cy="1602954"/>
          </a:xfrm>
          <a:prstGeom prst="roundRect">
            <a:avLst>
              <a:gd name="adj" fmla="val 1858"/>
            </a:avLst>
          </a:prstGeo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95" y="4480368"/>
            <a:ext cx="3300984" cy="1310833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88" y="3904106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45743" y="1939094"/>
            <a:ext cx="3092368" cy="1608164"/>
          </a:xfrm>
          <a:prstGeom prst="roundRect">
            <a:avLst>
              <a:gd name="adj" fmla="val 1858"/>
            </a:avLst>
          </a:prstGeo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435" y="4480367"/>
            <a:ext cx="3300984" cy="1310833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66697" y="3904106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75698" y="1934432"/>
            <a:ext cx="3092368" cy="1607294"/>
          </a:xfrm>
          <a:prstGeom prst="roundRect">
            <a:avLst>
              <a:gd name="adj" fmla="val 1858"/>
            </a:avLst>
          </a:prstGeo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66572" y="4480365"/>
            <a:ext cx="3300984" cy="131083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D9D6C-C98B-4B66-8559-C0A69475745F}" type="datetimeFigureOut">
              <a:rPr lang="ru-RU" smtClean="0"/>
              <a:t>20.03.2022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BE5EC-15E6-4D87-BB59-A9D9B96FAB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204934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D9D6C-C98B-4B66-8559-C0A69475745F}" type="datetimeFigureOut">
              <a:rPr lang="ru-RU" smtClean="0"/>
              <a:t>20.03.2022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BE5EC-15E6-4D87-BB59-A9D9B96FAB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048049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83068" y="609599"/>
            <a:ext cx="2284487" cy="518160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3796" y="609599"/>
            <a:ext cx="7916872" cy="5181601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D9D6C-C98B-4B66-8559-C0A69475745F}" type="datetimeFigureOut">
              <a:rPr lang="ru-RU" smtClean="0"/>
              <a:t>20.03.2022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BE5EC-15E6-4D87-BB59-A9D9B96FAB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38177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D9D6C-C98B-4B66-8559-C0A69475745F}" type="datetimeFigureOut">
              <a:rPr lang="ru-RU" smtClean="0"/>
              <a:t>20.03.2022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BE5EC-15E6-4D87-BB59-A9D9B96FAB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16154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1761067"/>
            <a:ext cx="9590550" cy="1828813"/>
          </a:xfrm>
        </p:spPr>
        <p:txBody>
          <a:bodyPr anchor="b"/>
          <a:lstStyle>
            <a:lvl1pPr algn="ctr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3589879"/>
            <a:ext cx="9590550" cy="1507054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D9D6C-C98B-4B66-8559-C0A69475745F}" type="datetimeFigureOut">
              <a:rPr lang="ru-RU" smtClean="0"/>
              <a:t>20.03.2022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BE5EC-15E6-4D87-BB59-A9D9B96FAB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18065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3795" y="1732449"/>
            <a:ext cx="5060497" cy="4058750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2892" y="1732449"/>
            <a:ext cx="5064665" cy="4058751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D9D6C-C98B-4B66-8559-C0A69475745F}" type="datetimeFigureOut">
              <a:rPr lang="ru-RU" smtClean="0"/>
              <a:t>20.03.2022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BE5EC-15E6-4D87-BB59-A9D9B96FAB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97717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 descr="Slate-V2-HD-comp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3795" y="1734506"/>
            <a:ext cx="5089072" cy="4148769"/>
          </a:xfrm>
          <a:prstGeom prst="rect">
            <a:avLst/>
          </a:prstGeom>
        </p:spPr>
      </p:pic>
      <p:pic>
        <p:nvPicPr>
          <p:cNvPr id="21" name="Picture 20" descr="Slate-V2-HD-comp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8485" y="1734506"/>
            <a:ext cx="5089072" cy="414876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72" y="1835254"/>
            <a:ext cx="4876344" cy="544884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5872" y="2380137"/>
            <a:ext cx="4876344" cy="3411063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94967" y="1835254"/>
            <a:ext cx="4895330" cy="544883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94967" y="2380137"/>
            <a:ext cx="4895330" cy="3411063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D9D6C-C98B-4B66-8559-C0A69475745F}" type="datetimeFigureOut">
              <a:rPr lang="ru-RU" smtClean="0"/>
              <a:t>20.03.2022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BE5EC-15E6-4D87-BB59-A9D9B96FAB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67088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D9D6C-C98B-4B66-8559-C0A69475745F}" type="datetimeFigureOut">
              <a:rPr lang="ru-RU" smtClean="0"/>
              <a:t>20.03.2022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BE5EC-15E6-4D87-BB59-A9D9B96FAB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72336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D9D6C-C98B-4B66-8559-C0A69475745F}" type="datetimeFigureOut">
              <a:rPr lang="ru-RU" smtClean="0"/>
              <a:t>20.03.2022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BE5EC-15E6-4D87-BB59-A9D9B96FAB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79040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3706889" cy="182191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55633" y="609600"/>
            <a:ext cx="6411924" cy="518160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2431518"/>
            <a:ext cx="3706889" cy="3359681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D9D6C-C98B-4B66-8559-C0A69475745F}" type="datetimeFigureOut">
              <a:rPr lang="ru-RU" smtClean="0"/>
              <a:t>20.03.2022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BE5EC-15E6-4D87-BB59-A9D9B96FAB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44918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 descr="Slate-V2-HD-vert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93665" y="609600"/>
            <a:ext cx="3584166" cy="520483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923"/>
            <a:ext cx="5934949" cy="1829338"/>
          </a:xfrm>
        </p:spPr>
        <p:txBody>
          <a:bodyPr anchor="b">
            <a:noAutofit/>
          </a:bodyPr>
          <a:lstStyle>
            <a:lvl1pPr algn="ctr">
              <a:defRPr sz="32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42551" y="763702"/>
            <a:ext cx="3275751" cy="4912822"/>
          </a:xfr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2439261"/>
            <a:ext cx="5934949" cy="337613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D9D6C-C98B-4B66-8559-C0A69475745F}" type="datetimeFigureOut">
              <a:rPr lang="ru-RU" smtClean="0"/>
              <a:t>20.03.2022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BE5EC-15E6-4D87-BB59-A9D9B96FAB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9459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970450"/>
          </a:xfrm>
          <a:prstGeom prst="rect">
            <a:avLst/>
          </a:prstGeom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95" y="1732449"/>
            <a:ext cx="10353762" cy="4058751"/>
          </a:xfrm>
          <a:prstGeom prst="rect">
            <a:avLst/>
          </a:prstGeom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6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lumMod val="95000"/>
                  </a:schemeClr>
                </a:solidFill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</a:defRPr>
            </a:lvl1pPr>
          </a:lstStyle>
          <a:p>
            <a:fld id="{8DDD9D6C-C98B-4B66-8559-C0A69475745F}" type="datetimeFigureOut">
              <a:rPr lang="ru-RU" smtClean="0"/>
              <a:t>20.03.2022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95" y="5883275"/>
            <a:ext cx="66728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</a:schemeClr>
                </a:solidFill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5354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lumMod val="95000"/>
                  </a:schemeClr>
                </a:solidFill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</a:defRPr>
            </a:lvl1pPr>
          </a:lstStyle>
          <a:p>
            <a:fld id="{97CBE5EC-15E6-4D87-BB59-A9D9B96FAB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040764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20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1pPr>
      <a:lvl2pPr marL="720000" indent="-270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"/>
        <a:defRPr sz="18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2pPr>
      <a:lvl3pPr marL="1026000" indent="-216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6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3pPr>
      <a:lvl4pPr marL="1386000" indent="-216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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4pPr>
      <a:lvl5pPr marL="1674000" indent="-216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5pPr>
      <a:lvl6pPr marL="20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6pPr>
      <a:lvl7pPr marL="240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7pPr>
      <a:lvl8pPr marL="278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8pPr>
      <a:lvl9pPr marL="310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Детский суицид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9290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3118" y="793966"/>
            <a:ext cx="10785764" cy="48171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7323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3795" y="221673"/>
            <a:ext cx="10353762" cy="970450"/>
          </a:xfrm>
        </p:spPr>
        <p:txBody>
          <a:bodyPr/>
          <a:lstStyle/>
          <a:p>
            <a:r>
              <a:rPr lang="ru-RU" b="1" dirty="0" smtClean="0"/>
              <a:t>Причины</a:t>
            </a:r>
            <a:endParaRPr lang="ru-RU" b="1" dirty="0"/>
          </a:p>
        </p:txBody>
      </p:sp>
      <p:sp>
        <p:nvSpPr>
          <p:cNvPr id="7" name="Объект 6"/>
          <p:cNvSpPr>
            <a:spLocks noGrp="1"/>
          </p:cNvSpPr>
          <p:nvPr>
            <p:ph sz="half" idx="1"/>
          </p:nvPr>
        </p:nvSpPr>
        <p:spPr>
          <a:xfrm>
            <a:off x="429492" y="1440872"/>
            <a:ext cx="7176653" cy="5098473"/>
          </a:xfrm>
        </p:spPr>
        <p:txBody>
          <a:bodyPr>
            <a:noAutofit/>
          </a:bodyPr>
          <a:lstStyle/>
          <a:p>
            <a:r>
              <a:rPr lang="ru-RU" dirty="0"/>
              <a:t>ощущение беспомощности и чувство собственной незначительности, когда ребенок не может контролировать свою жизнь и влиять на </a:t>
            </a:r>
            <a:r>
              <a:rPr lang="ru-RU" dirty="0" smtClean="0"/>
              <a:t>нее</a:t>
            </a:r>
          </a:p>
          <a:p>
            <a:r>
              <a:rPr lang="ru-RU" dirty="0"/>
              <a:t> низкая самооценка и </a:t>
            </a:r>
            <a:r>
              <a:rPr lang="ru-RU" dirty="0" smtClean="0"/>
              <a:t>стыд</a:t>
            </a:r>
          </a:p>
          <a:p>
            <a:r>
              <a:rPr lang="ru-RU" dirty="0"/>
              <a:t>состояние изоляции, при котором ребенок думает, что он никому не нужен и никто не проявляет интерес к его личности и </a:t>
            </a:r>
            <a:r>
              <a:rPr lang="ru-RU" dirty="0" smtClean="0"/>
              <a:t>жизни</a:t>
            </a:r>
          </a:p>
          <a:p>
            <a:r>
              <a:rPr lang="ru-RU" dirty="0"/>
              <a:t>депрессивное состояние, упадок сил и потеря смысла </a:t>
            </a:r>
            <a:r>
              <a:rPr lang="ru-RU" dirty="0" smtClean="0"/>
              <a:t>жизни</a:t>
            </a:r>
          </a:p>
          <a:p>
            <a:r>
              <a:rPr lang="ru-RU" dirty="0"/>
              <a:t>конфликты и невыносимая обстановка в семье или школе, в том числе </a:t>
            </a:r>
            <a:r>
              <a:rPr lang="ru-RU" dirty="0" err="1"/>
              <a:t>буллинг</a:t>
            </a:r>
            <a:r>
              <a:rPr lang="ru-RU" dirty="0"/>
              <a:t> (травля) от </a:t>
            </a:r>
            <a:r>
              <a:rPr lang="ru-RU" dirty="0" smtClean="0"/>
              <a:t>одноклассников</a:t>
            </a:r>
          </a:p>
          <a:p>
            <a:r>
              <a:rPr lang="ru-RU" dirty="0"/>
              <a:t>информация суицидальной направленности в </a:t>
            </a:r>
            <a:r>
              <a:rPr lang="ru-RU" dirty="0" smtClean="0"/>
              <a:t>сети</a:t>
            </a:r>
          </a:p>
          <a:p>
            <a:pPr marL="36900" indent="0">
              <a:buNone/>
            </a:pPr>
            <a:endParaRPr lang="ru-RU" dirty="0" smtClean="0"/>
          </a:p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7800109" y="1676400"/>
            <a:ext cx="4053949" cy="30235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0827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Причины </a:t>
            </a:r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/>
              <a:t>Что касается причин суицидального поведения, то анализ материалов уголовных дел и проверок обстоятельств причин самоубийств несовершеннолетних, проведенный Генеральной Прокуратурой России, показывает, что 62% всех самоубийств несовершеннолетних связано с семейными конфликтами, боязнью насилия со стороны взрослых, бестактным поведением отдельных педагогов, конфликтами с учителями, одноклассниками, друзьями, чёрствостью и безразличием окружающих.</a:t>
            </a:r>
          </a:p>
          <a:p>
            <a:endParaRPr lang="ru-RU" dirty="0"/>
          </a:p>
          <a:p>
            <a:r>
              <a:rPr lang="ru-RU" dirty="0"/>
              <a:t>Изучение проблемы суицида среди молодежи показывает, что в целом ряде случаев подростки решались на самоубийство в целях обратить внимание родителей, педагогов на свои проблемы и протестовали таким страшным образом против бездушия, безразличия, цинизма и жестокости взрослых. Решаются на такой шаг, как правило, замкнутые, ранимые по характеру подростки от ощущения одиночества, собственной ненужности, стрессов и утраты смысла жизни.</a:t>
            </a:r>
          </a:p>
        </p:txBody>
      </p:sp>
    </p:spTree>
    <p:extLst>
      <p:ext uri="{BB962C8B-B14F-4D97-AF65-F5344CB8AC3E}">
        <p14:creationId xmlns:p14="http://schemas.microsoft.com/office/powerpoint/2010/main" val="3274479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446211" y="1122218"/>
            <a:ext cx="9302752" cy="2992904"/>
          </a:xfrm>
        </p:spPr>
        <p:txBody>
          <a:bodyPr>
            <a:normAutofit fontScale="90000"/>
          </a:bodyPr>
          <a:lstStyle/>
          <a:p>
            <a:r>
              <a:rPr lang="ru-RU" dirty="0"/>
              <a:t>«Взрослые люди постоянно говорят о том, что курение, алкоголь и наркотики — это плохо, но при этом интерес детей к ним не уменьшается. Интерес к запретным темам формируется "от обратного": ребенок проживает </a:t>
            </a:r>
            <a:r>
              <a:rPr lang="ru-RU" b="1" dirty="0"/>
              <a:t>кризис отрицания </a:t>
            </a:r>
            <a:r>
              <a:rPr lang="ru-RU" dirty="0"/>
              <a:t>несколько раз за период формирования. </a:t>
            </a:r>
            <a:r>
              <a:rPr lang="ru-RU" b="1" dirty="0"/>
              <a:t>Первый эпизод случается в районе трех лет </a:t>
            </a:r>
            <a:r>
              <a:rPr lang="ru-RU" dirty="0"/>
              <a:t>и, как правило, повторяется в подростковом периоде»</a:t>
            </a:r>
          </a:p>
        </p:txBody>
      </p:sp>
      <p:sp>
        <p:nvSpPr>
          <p:cNvPr id="9" name="Текст 8"/>
          <p:cNvSpPr>
            <a:spLocks noGrp="1"/>
          </p:cNvSpPr>
          <p:nvPr>
            <p:ph type="body" sz="half" idx="2"/>
          </p:nvPr>
        </p:nvSpPr>
        <p:spPr>
          <a:xfrm>
            <a:off x="920706" y="4927808"/>
            <a:ext cx="10353763" cy="1489496"/>
          </a:xfrm>
        </p:spPr>
        <p:txBody>
          <a:bodyPr>
            <a:normAutofit/>
          </a:bodyPr>
          <a:lstStyle/>
          <a:p>
            <a:r>
              <a:rPr lang="ru-RU" sz="2400" i="1" dirty="0"/>
              <a:t>Ксения Юрьева, семейный психолог-консультант.</a:t>
            </a:r>
          </a:p>
        </p:txBody>
      </p:sp>
    </p:spTree>
    <p:extLst>
      <p:ext uri="{BB962C8B-B14F-4D97-AF65-F5344CB8AC3E}">
        <p14:creationId xmlns:p14="http://schemas.microsoft.com/office/powerpoint/2010/main" val="1448153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913795" y="138545"/>
            <a:ext cx="10353762" cy="970450"/>
          </a:xfrm>
        </p:spPr>
        <p:txBody>
          <a:bodyPr/>
          <a:lstStyle/>
          <a:p>
            <a:r>
              <a:rPr lang="ru-RU" dirty="0" smtClean="0"/>
              <a:t>Симптомы</a:t>
            </a:r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half" idx="1"/>
          </p:nvPr>
        </p:nvSpPr>
        <p:spPr>
          <a:xfrm>
            <a:off x="304800" y="1732448"/>
            <a:ext cx="7065818" cy="4779187"/>
          </a:xfrm>
        </p:spPr>
        <p:txBody>
          <a:bodyPr>
            <a:normAutofit fontScale="92500" lnSpcReduction="20000"/>
          </a:bodyPr>
          <a:lstStyle/>
          <a:p>
            <a:r>
              <a:rPr lang="ru-RU" dirty="0"/>
              <a:t>внезапные </a:t>
            </a:r>
            <a:r>
              <a:rPr lang="ru-RU" dirty="0" smtClean="0"/>
              <a:t>приступы гнева</a:t>
            </a:r>
          </a:p>
          <a:p>
            <a:r>
              <a:rPr lang="ru-RU" dirty="0" smtClean="0"/>
              <a:t>беспричинная грусть</a:t>
            </a:r>
          </a:p>
          <a:p>
            <a:r>
              <a:rPr lang="ru-RU" dirty="0"/>
              <a:t>чувство </a:t>
            </a:r>
            <a:r>
              <a:rPr lang="ru-RU" dirty="0" smtClean="0"/>
              <a:t>вины</a:t>
            </a:r>
          </a:p>
          <a:p>
            <a:r>
              <a:rPr lang="ru-RU" dirty="0"/>
              <a:t>ситуации, когда ребенку больше не доставляет положительных эмоций то, что раньше его </a:t>
            </a:r>
            <a:r>
              <a:rPr lang="ru-RU" dirty="0" smtClean="0"/>
              <a:t>радовало</a:t>
            </a:r>
          </a:p>
          <a:p>
            <a:r>
              <a:rPr lang="ru-RU" dirty="0" smtClean="0"/>
              <a:t>когда ребенку постоянно скучно</a:t>
            </a:r>
          </a:p>
          <a:p>
            <a:r>
              <a:rPr lang="ru-RU" dirty="0"/>
              <a:t>плохие </a:t>
            </a:r>
            <a:r>
              <a:rPr lang="ru-RU" dirty="0" smtClean="0"/>
              <a:t>оценки и </a:t>
            </a:r>
            <a:r>
              <a:rPr lang="ru-RU" dirty="0"/>
              <a:t>снижение </a:t>
            </a:r>
            <a:r>
              <a:rPr lang="ru-RU" dirty="0" smtClean="0"/>
              <a:t>концентрации</a:t>
            </a:r>
          </a:p>
          <a:p>
            <a:r>
              <a:rPr lang="ru-RU" dirty="0"/>
              <a:t>добровольная изоляция от друзей и </a:t>
            </a:r>
            <a:r>
              <a:rPr lang="ru-RU" dirty="0" smtClean="0"/>
              <a:t>родных</a:t>
            </a:r>
          </a:p>
          <a:p>
            <a:r>
              <a:rPr lang="ru-RU" dirty="0"/>
              <a:t>потребность в одиночестве</a:t>
            </a:r>
          </a:p>
          <a:p>
            <a:r>
              <a:rPr lang="ru-RU" dirty="0"/>
              <a:t>нехарактерная задумчивость, размышления о жизни и смерти</a:t>
            </a:r>
          </a:p>
          <a:p>
            <a:r>
              <a:rPr lang="ru-RU" dirty="0"/>
              <a:t> отсутствие планов на будущее</a:t>
            </a:r>
          </a:p>
          <a:p>
            <a:r>
              <a:rPr lang="ru-RU" dirty="0"/>
              <a:t>игнорирование собственного внешнего вида или пренебрежение к порядку в своих вещах или комнате</a:t>
            </a:r>
          </a:p>
          <a:p>
            <a:endParaRPr lang="ru-RU" dirty="0"/>
          </a:p>
        </p:txBody>
      </p:sp>
      <p:sp>
        <p:nvSpPr>
          <p:cNvPr id="7" name="Объект 6"/>
          <p:cNvSpPr>
            <a:spLocks noGrp="1"/>
          </p:cNvSpPr>
          <p:nvPr>
            <p:ph sz="half" idx="2"/>
          </p:nvPr>
        </p:nvSpPr>
        <p:spPr>
          <a:xfrm>
            <a:off x="7675418" y="1636099"/>
            <a:ext cx="3910793" cy="4058751"/>
          </a:xfrm>
        </p:spPr>
        <p:txBody>
          <a:bodyPr>
            <a:normAutofit fontScale="92500" lnSpcReduction="20000"/>
          </a:bodyPr>
          <a:lstStyle/>
          <a:p>
            <a:pPr marL="36900" indent="0" algn="ctr">
              <a:buNone/>
            </a:pPr>
            <a:r>
              <a:rPr lang="ru-RU" b="1" dirty="0" smtClean="0"/>
              <a:t>Симптомы, связанные со здоровьем</a:t>
            </a:r>
          </a:p>
          <a:p>
            <a:r>
              <a:rPr lang="ru-RU" dirty="0"/>
              <a:t>головная </a:t>
            </a:r>
            <a:r>
              <a:rPr lang="ru-RU" dirty="0" smtClean="0"/>
              <a:t>боль</a:t>
            </a:r>
          </a:p>
          <a:p>
            <a:r>
              <a:rPr lang="ru-RU" dirty="0"/>
              <a:t>бессонница или повышенная </a:t>
            </a:r>
            <a:r>
              <a:rPr lang="ru-RU" dirty="0" smtClean="0"/>
              <a:t>сонливость</a:t>
            </a:r>
          </a:p>
          <a:p>
            <a:r>
              <a:rPr lang="ru-RU" dirty="0"/>
              <a:t>непонятные боли в </a:t>
            </a:r>
            <a:r>
              <a:rPr lang="ru-RU" dirty="0" smtClean="0"/>
              <a:t>животе</a:t>
            </a:r>
          </a:p>
          <a:p>
            <a:r>
              <a:rPr lang="ru-RU" dirty="0"/>
              <a:t> хроническая </a:t>
            </a:r>
            <a:r>
              <a:rPr lang="ru-RU" dirty="0" smtClean="0"/>
              <a:t>усталость</a:t>
            </a:r>
          </a:p>
          <a:p>
            <a:r>
              <a:rPr lang="ru-RU" dirty="0"/>
              <a:t> изменения в пищевых </a:t>
            </a:r>
            <a:r>
              <a:rPr lang="ru-RU" dirty="0" smtClean="0"/>
              <a:t>привычках (потеря аппетита, обжорство)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37660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Как следует вести себя родителям</a:t>
            </a:r>
            <a:endParaRPr lang="ru-RU" dirty="0"/>
          </a:p>
        </p:txBody>
      </p:sp>
      <p:sp>
        <p:nvSpPr>
          <p:cNvPr id="10" name="Объект 9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36900" indent="0">
              <a:buNone/>
            </a:pPr>
            <a:r>
              <a:rPr lang="ru-RU" dirty="0"/>
              <a:t>Если вы заметили хотя бы какой-то из перечисленных пунктов, следует обратить на него самое пристальное внимание. Корректно поговорить с ребенком, постараться выяснить, как у него дела, что его волнует. Дать понять, что он не один, и вы всегда готовы прийти ему на помощь. Обращайтесь за помощью к психотерапевту. И продолжайте внимательно наблюдать за эмоциональным состоянием ребенка.</a:t>
            </a:r>
          </a:p>
        </p:txBody>
      </p:sp>
      <p:pic>
        <p:nvPicPr>
          <p:cNvPr id="12" name="Объект 11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6741654" y="2014926"/>
            <a:ext cx="3987130" cy="34933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0090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9299" y="872836"/>
            <a:ext cx="9302752" cy="2992904"/>
          </a:xfrm>
        </p:spPr>
        <p:txBody>
          <a:bodyPr>
            <a:normAutofit fontScale="90000"/>
          </a:bodyPr>
          <a:lstStyle/>
          <a:p>
            <a:r>
              <a:rPr lang="ru-RU" dirty="0"/>
              <a:t> «В сознании ребенка нужно "посадить зерно", что в любой непонятной для него ситуации он всегда может обратиться за советом к своему взрослому наставнику, который, в свою очередь, без осуждения, уничижения и всех подобных вещей просто поделится своим жизненных опытом и поддержкой»</a:t>
            </a:r>
          </a:p>
        </p:txBody>
      </p:sp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ru-RU" sz="2400" i="1" dirty="0"/>
              <a:t>Психолог и писатель Павел Советов</a:t>
            </a:r>
          </a:p>
        </p:txBody>
      </p:sp>
    </p:spTree>
    <p:extLst>
      <p:ext uri="{BB962C8B-B14F-4D97-AF65-F5344CB8AC3E}">
        <p14:creationId xmlns:p14="http://schemas.microsoft.com/office/powerpoint/2010/main" val="396558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ланец">
  <a:themeElements>
    <a:clrScheme name="Сланец">
      <a:dk1>
        <a:sysClr val="windowText" lastClr="000000"/>
      </a:dk1>
      <a:lt1>
        <a:sysClr val="window" lastClr="FFFFFF"/>
      </a:lt1>
      <a:dk2>
        <a:srgbClr val="212123"/>
      </a:dk2>
      <a:lt2>
        <a:srgbClr val="DADADA"/>
      </a:lt2>
      <a:accent1>
        <a:srgbClr val="BC451B"/>
      </a:accent1>
      <a:accent2>
        <a:srgbClr val="D3BA68"/>
      </a:accent2>
      <a:accent3>
        <a:srgbClr val="BB8640"/>
      </a:accent3>
      <a:accent4>
        <a:srgbClr val="AD9277"/>
      </a:accent4>
      <a:accent5>
        <a:srgbClr val="A55A43"/>
      </a:accent5>
      <a:accent6>
        <a:srgbClr val="AD9D7B"/>
      </a:accent6>
      <a:hlink>
        <a:srgbClr val="E98052"/>
      </a:hlink>
      <a:folHlink>
        <a:srgbClr val="F4B69B"/>
      </a:folHlink>
    </a:clrScheme>
    <a:fontScheme name="Сланец">
      <a:majorFont>
        <a:latin typeface="Calisto MT" panose="02040603050505030304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listo MT" panose="02040603050505030304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ланец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0000"/>
                <a:lumMod val="90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63500" dist="25400" dir="5400000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7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hardEdge"/>
          </a:sp3d>
        </a:effectStyle>
      </a:effectStyleLst>
      <a:bgFillStyleLst>
        <a:solidFill>
          <a:schemeClr val="phClr"/>
        </a:solidFill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lumMod val="80000"/>
              </a:schemeClr>
              <a:schemeClr val="phClr">
                <a:tint val="98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ate" id="{C3F70B94-7CE9-428E-ADC1-3269CC2C3385}" vid="{3F2DE9A5-64E6-437C-A389-CC4477E817E8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Грифель</Template>
  <TotalTime>1091</TotalTime>
  <Words>503</Words>
  <Application>Microsoft Office PowerPoint</Application>
  <PresentationFormat>Широкоэкранный</PresentationFormat>
  <Paragraphs>36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2" baseType="lpstr">
      <vt:lpstr>Calisto MT</vt:lpstr>
      <vt:lpstr>Trebuchet MS</vt:lpstr>
      <vt:lpstr>Wingdings 2</vt:lpstr>
      <vt:lpstr>Сланец</vt:lpstr>
      <vt:lpstr>Детский суицид</vt:lpstr>
      <vt:lpstr>Презентация PowerPoint</vt:lpstr>
      <vt:lpstr>Причины</vt:lpstr>
      <vt:lpstr>Причины </vt:lpstr>
      <vt:lpstr>«Взрослые люди постоянно говорят о том, что курение, алкоголь и наркотики — это плохо, но при этом интерес детей к ним не уменьшается. Интерес к запретным темам формируется "от обратного": ребенок проживает кризис отрицания несколько раз за период формирования. Первый эпизод случается в районе трех лет и, как правило, повторяется в подростковом периоде»</vt:lpstr>
      <vt:lpstr>Симптомы</vt:lpstr>
      <vt:lpstr>Как следует вести себя родителям</vt:lpstr>
      <vt:lpstr> «В сознании ребенка нужно "посадить зерно", что в любой непонятной для него ситуации он всегда может обратиться за советом к своему взрослому наставнику, который, в свою очередь, без осуждения, уничижения и всех подобных вещей просто поделится своим жизненных опытом и поддержкой»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ASUS</dc:creator>
  <cp:lastModifiedBy>ASUS</cp:lastModifiedBy>
  <cp:revision>11</cp:revision>
  <dcterms:created xsi:type="dcterms:W3CDTF">2022-03-19T15:06:40Z</dcterms:created>
  <dcterms:modified xsi:type="dcterms:W3CDTF">2022-03-20T11:22:53Z</dcterms:modified>
</cp:coreProperties>
</file>